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  <p:sldId id="615" r:id="rId6"/>
    <p:sldId id="616" r:id="rId7"/>
    <p:sldId id="617" r:id="rId8"/>
    <p:sldId id="618" r:id="rId9"/>
    <p:sldId id="619" r:id="rId10"/>
    <p:sldId id="623" r:id="rId11"/>
    <p:sldId id="62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58" d="100"/>
          <a:sy n="58" d="100"/>
        </p:scale>
        <p:origin x="78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9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2286000"/>
            <a:ext cx="83820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College Tech Math 1A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315200" cy="2362200"/>
          </a:xfrm>
        </p:spPr>
        <p:txBody>
          <a:bodyPr/>
          <a:lstStyle/>
          <a:p>
            <a:pPr eaLnBrk="1" hangingPunct="1"/>
            <a:r>
              <a:rPr lang="en-US" u="sng" dirty="0" smtClean="0"/>
              <a:t>Section </a:t>
            </a:r>
            <a:r>
              <a:rPr lang="en-US" u="sng" dirty="0" smtClean="0"/>
              <a:t>8.2</a:t>
            </a:r>
            <a:endParaRPr lang="en-US" u="sng" dirty="0"/>
          </a:p>
          <a:p>
            <a:pPr eaLnBrk="1" hangingPunct="1"/>
            <a:r>
              <a:rPr lang="en-US" dirty="0" smtClean="0"/>
              <a:t>Proportions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9859" y="1371600"/>
            <a:ext cx="25442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Proportion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1" y="2514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Proportion – statement of equality of two ratios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19400" y="3657600"/>
                <a:ext cx="2740557" cy="9019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𝑈𝑛𝑖𝑡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𝑈𝑛𝑖𝑡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𝑈𝑛𝑖𝑡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𝑈𝑛𝑖𝑡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657600"/>
                <a:ext cx="2740557" cy="9019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97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26540" y="3352800"/>
                <a:ext cx="3402022" cy="93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en-US" sz="3200" dirty="0" smtClean="0">
                          <a:latin typeface="Cambria Math"/>
                          <a:ea typeface="Cambria Math"/>
                        </a:rPr>
                        <m:t>⟺</m:t>
                      </m:r>
                      <m:r>
                        <m:rPr>
                          <m:sty m:val="p"/>
                        </m:rPr>
                        <a:rPr lang="en-US" sz="3200" b="0" i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ad</m:t>
                      </m:r>
                      <m:r>
                        <a:rPr lang="en-US" sz="3200" b="0" i="0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dirty="0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bc</m:t>
                      </m:r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540" y="3352800"/>
                <a:ext cx="3402022" cy="9357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743200" y="1143000"/>
            <a:ext cx="33650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Cross Product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2133600"/>
                <a:ext cx="85344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For any real numbers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800" dirty="0" smtClean="0"/>
                  <a:t>,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800" dirty="0" smtClean="0"/>
                  <a:t> do not equal 0: 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33600"/>
                <a:ext cx="85344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429" t="-6369" r="-2214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 bwMode="auto">
          <a:xfrm rot="19274886">
            <a:off x="2984369" y="2997070"/>
            <a:ext cx="675491" cy="1691157"/>
          </a:xfrm>
          <a:prstGeom prst="ellipse">
            <a:avLst/>
          </a:prstGeom>
          <a:solidFill>
            <a:srgbClr val="FFFF00">
              <a:alpha val="43922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386654" y="3523286"/>
            <a:ext cx="675491" cy="594796"/>
          </a:xfrm>
          <a:prstGeom prst="ellipse">
            <a:avLst/>
          </a:prstGeom>
          <a:solidFill>
            <a:srgbClr val="FFFF00">
              <a:alpha val="43922"/>
            </a:srgbClr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 rot="2371309">
            <a:off x="2962257" y="2976664"/>
            <a:ext cx="675491" cy="1691157"/>
          </a:xfrm>
          <a:prstGeom prst="ellipse">
            <a:avLst/>
          </a:prstGeom>
          <a:solidFill>
            <a:srgbClr val="92D050">
              <a:alpha val="43922"/>
            </a:srgb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331977" y="3486361"/>
            <a:ext cx="675491" cy="631722"/>
          </a:xfrm>
          <a:prstGeom prst="ellipse">
            <a:avLst/>
          </a:prstGeom>
          <a:solidFill>
            <a:srgbClr val="92D050">
              <a:alpha val="43922"/>
            </a:srgb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79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3940" y="1219200"/>
            <a:ext cx="4596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Proportions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4800" y="2158425"/>
                <a:ext cx="5490157" cy="791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Solve for x: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3200" dirty="0" smtClean="0"/>
                  <a:t>      (Example)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158425"/>
                <a:ext cx="5490157" cy="791114"/>
              </a:xfrm>
              <a:prstGeom prst="rect">
                <a:avLst/>
              </a:prstGeom>
              <a:blipFill rotWithShape="1">
                <a:blip r:embed="rId2"/>
                <a:stretch>
                  <a:fillRect l="-2775" r="-12431"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8634" y="3377625"/>
                <a:ext cx="252024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18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=9(14)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34" y="3377625"/>
                <a:ext cx="2520242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72795" y="3326250"/>
                <a:ext cx="21804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18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=126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795" y="3326250"/>
                <a:ext cx="218040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4495800" y="3834825"/>
            <a:ext cx="1981200" cy="584775"/>
            <a:chOff x="4495800" y="4724400"/>
            <a:chExt cx="1981200" cy="58477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495800" y="48006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715000" y="48006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495800" y="4724400"/>
                  <a:ext cx="190629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/>
                          </a:rPr>
                          <m:t>18        18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5800" y="4724400"/>
                  <a:ext cx="1906291" cy="58477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83239" y="4596825"/>
                <a:ext cx="1269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239" y="4596825"/>
                <a:ext cx="1269899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10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247325"/>
                <a:ext cx="5716180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Solve for x: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9.6</m:t>
                        </m:r>
                      </m:den>
                    </m:f>
                  </m:oMath>
                </a14:m>
                <a:r>
                  <a:rPr lang="en-US" sz="3200" dirty="0" smtClean="0"/>
                  <a:t>      (Example)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47325"/>
                <a:ext cx="5716180" cy="798873"/>
              </a:xfrm>
              <a:prstGeom prst="rect">
                <a:avLst/>
              </a:prstGeom>
              <a:blipFill rotWithShape="1">
                <a:blip r:embed="rId2"/>
                <a:stretch>
                  <a:fillRect l="-2775" r="-12060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89941" y="3545943"/>
                <a:ext cx="34010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15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9.6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=2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(18)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41" y="3545943"/>
                <a:ext cx="340105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05400" y="3545943"/>
                <a:ext cx="21804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144=36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45943"/>
                <a:ext cx="218040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5257800" y="4024750"/>
            <a:ext cx="1981200" cy="584775"/>
            <a:chOff x="4495800" y="4724400"/>
            <a:chExt cx="1981200" cy="58477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495800" y="48006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715000" y="48006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495800" y="4724400"/>
                  <a:ext cx="190629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/>
                          </a:rPr>
                          <m:t>36        36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5800" y="4724400"/>
                  <a:ext cx="1906291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62600" y="4596825"/>
                <a:ext cx="1269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596825"/>
                <a:ext cx="126989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273940" y="1219200"/>
            <a:ext cx="4596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Proportions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78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2046982"/>
                <a:ext cx="5881290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Solve for x: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3200" dirty="0" smtClean="0"/>
                  <a:t>      (Example)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046982"/>
                <a:ext cx="5881290" cy="791820"/>
              </a:xfrm>
              <a:prstGeom prst="rect">
                <a:avLst/>
              </a:prstGeom>
              <a:blipFill rotWithShape="1">
                <a:blip r:embed="rId2"/>
                <a:stretch>
                  <a:fillRect l="-2591" r="-1160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6371" y="3345600"/>
                <a:ext cx="35770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25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=5(3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71" y="3345600"/>
                <a:ext cx="3577005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2286000" y="3930375"/>
            <a:ext cx="762000" cy="6312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" y="4409182"/>
            <a:ext cx="28511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Parentheses are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necessary!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0" y="3358476"/>
                <a:ext cx="28965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100=15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358476"/>
                <a:ext cx="28965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0" y="3976807"/>
                <a:ext cx="218040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105=15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976807"/>
                <a:ext cx="2180404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16701" y="4662607"/>
                <a:ext cx="1269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7=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701" y="4662607"/>
                <a:ext cx="126989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273940" y="1219200"/>
            <a:ext cx="4596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Proportions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308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2900" y="2340302"/>
                <a:ext cx="3528402" cy="11140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𝟏𝟏𝟎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𝒄𝒂𝒍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𝟐𝟖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𝒈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𝒄𝒂𝒍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𝟒𝟐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𝒈</m:t>
                          </m:r>
                        </m:den>
                      </m:f>
                    </m:oMath>
                  </m:oMathPara>
                </a14:m>
                <a:endParaRPr lang="en-US" sz="3200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2340302"/>
                <a:ext cx="3528402" cy="1114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273940" y="1219200"/>
            <a:ext cx="4596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Proportions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0" y="2340302"/>
            <a:ext cx="449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most important part of creating a proportion is to align the units of measure in the ratios.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450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2900" y="2340302"/>
                <a:ext cx="3261983" cy="1113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110 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𝑐𝑎𝑙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28.4 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𝑐𝑎𝑙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42.6 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sz="3200" b="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2340302"/>
                <a:ext cx="3261983" cy="11137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76163" y="2286000"/>
                <a:ext cx="36912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110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42.6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=28.4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163" y="2286000"/>
                <a:ext cx="369120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13146" y="2839933"/>
                <a:ext cx="27206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4686=28.4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146" y="2839933"/>
                <a:ext cx="2720617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3904425" y="3449533"/>
            <a:ext cx="4792722" cy="1422975"/>
            <a:chOff x="4324062" y="4673025"/>
            <a:chExt cx="4792722" cy="14229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5029200" y="4673025"/>
                  <a:ext cx="237616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/>
                          </a:rPr>
                          <m:t>165 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𝑐𝑎𝑙</m:t>
                        </m:r>
                        <m:r>
                          <a:rPr lang="en-US" sz="3200" b="0" i="1" smtClean="0">
                            <a:latin typeface="Cambria Math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4673025"/>
                  <a:ext cx="2376163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4324062" y="5105400"/>
              <a:ext cx="4792722" cy="990600"/>
              <a:chOff x="4324062" y="5105400"/>
              <a:chExt cx="4792722" cy="99060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324062" y="5511225"/>
                <a:ext cx="47927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2">
                        <a:lumMod val="75000"/>
                      </a:schemeClr>
                    </a:solidFill>
                  </a:rPr>
                  <a:t>Include the unit of measure</a:t>
                </a:r>
                <a:endParaRPr lang="en-US" sz="320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" name="Straight Arrow Connector 8"/>
              <p:cNvCxnSpPr>
                <a:stCxn id="8" idx="0"/>
              </p:cNvCxnSpPr>
              <p:nvPr/>
            </p:nvCxnSpPr>
            <p:spPr>
              <a:xfrm flipH="1" flipV="1">
                <a:off x="6217281" y="5105400"/>
                <a:ext cx="503142" cy="405825"/>
              </a:xfrm>
              <a:prstGeom prst="straightConnector1">
                <a:avLst/>
              </a:prstGeom>
              <a:ln w="38100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Rectangle 9"/>
          <p:cNvSpPr/>
          <p:nvPr/>
        </p:nvSpPr>
        <p:spPr>
          <a:xfrm>
            <a:off x="2273940" y="1219200"/>
            <a:ext cx="4596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Solving Proportions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09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61BEC86-DEB6-45BD-AF6E-8AE6F718A479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2631</TotalTime>
  <Words>128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Cambria Math</vt:lpstr>
      <vt:lpstr>FVTC_blue_WAF</vt:lpstr>
      <vt:lpstr>College Tech Math 1A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368</cp:revision>
  <cp:lastPrinted>2009-03-09T19:30:18Z</cp:lastPrinted>
  <dcterms:created xsi:type="dcterms:W3CDTF">2009-04-30T13:56:20Z</dcterms:created>
  <dcterms:modified xsi:type="dcterms:W3CDTF">2014-11-06T16:17:04Z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  <property fmtid="{D5CDD505-2E9C-101B-9397-08002B2CF9AE}" pid="3" name="_AdHocReviewCycleID">
    <vt:i4>1953177792</vt:i4>
  </property>
  <property fmtid="{D5CDD505-2E9C-101B-9397-08002B2CF9AE}" pid="4" name="_NewReviewCycle">
    <vt:lpwstr/>
  </property>
  <property fmtid="{D5CDD505-2E9C-101B-9397-08002B2CF9AE}" pid="5" name="_EmailSubject">
    <vt:lpwstr>CTM 1</vt:lpwstr>
  </property>
  <property fmtid="{D5CDD505-2E9C-101B-9397-08002B2CF9AE}" pid="6" name="_AuthorEmail">
    <vt:lpwstr>wallberg@fvtc.edu</vt:lpwstr>
  </property>
  <property fmtid="{D5CDD505-2E9C-101B-9397-08002B2CF9AE}" pid="7" name="_AuthorEmailDisplayName">
    <vt:lpwstr>Wallberg, Ronald P.</vt:lpwstr>
  </property>
</Properties>
</file>